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8" r:id="rId3"/>
    <p:sldId id="268" r:id="rId4"/>
    <p:sldId id="260" r:id="rId5"/>
    <p:sldId id="308" r:id="rId6"/>
    <p:sldId id="309" r:id="rId7"/>
    <p:sldId id="310" r:id="rId8"/>
    <p:sldId id="311" r:id="rId9"/>
    <p:sldId id="312" r:id="rId10"/>
    <p:sldId id="313" r:id="rId11"/>
    <p:sldId id="267" r:id="rId12"/>
  </p:sldIdLst>
  <p:sldSz cx="9144000" cy="5143500" type="screen16x9"/>
  <p:notesSz cx="10020300" cy="6888163"/>
  <p:embeddedFontLst>
    <p:embeddedFont>
      <p:font typeface="Archivo" panose="020B0600070205080204" charset="0"/>
      <p:regular r:id="rId14"/>
      <p:bold r:id="rId15"/>
      <p:italic r:id="rId16"/>
      <p:boldItalic r:id="rId17"/>
    </p:embeddedFont>
    <p:embeddedFont>
      <p:font typeface="Chelsea Market" panose="020B0600070205080204" charset="0"/>
      <p:regular r:id="rId18"/>
    </p:embeddedFont>
    <p:embeddedFont>
      <p:font typeface="Paytone One" panose="020B0600070205080204" charset="0"/>
      <p:regular r:id="rId19"/>
    </p:embeddedFont>
    <p:embeddedFont>
      <p:font typeface="Signika Negative Light" panose="020B060007020508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A12BD5-3B32-4E60-8F71-FC64A9B8399E}">
  <a:tblStyle styleId="{28A12BD5-3B32-4E60-8F71-FC64A9B839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901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040f09d03_0_108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634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11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640c982cef_2_215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78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07c3e161e_0_64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15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6320de4b7d_0_141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98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12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44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51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22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8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2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1260050"/>
            <a:ext cx="3257400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49721" y="1355763"/>
            <a:ext cx="4093358" cy="1540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0764" y="2814667"/>
            <a:ext cx="3420822" cy="1029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 txBox="1">
            <a:spLocks noGrp="1"/>
          </p:cNvSpPr>
          <p:nvPr>
            <p:ph type="ctrTitle"/>
          </p:nvPr>
        </p:nvSpPr>
        <p:spPr>
          <a:xfrm flipH="1">
            <a:off x="3337775" y="3367425"/>
            <a:ext cx="27213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4" name="Google Shape;674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68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6mQYa350-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DQjGzPlu6mkmLkhyDqCdadzSbBtJSme4/view?usp=shar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hCEhWiKX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vpBcuF_wQb4s50cHi504tjUq-skBYDT2/view?usp=shari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0l8Tx62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rive.google.com/file/d/1EMT0t7s9BE4fNcUxS01JKs6wprBFQ-fW/view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ut7rX4rlrg8UW1D2qQ7XXo_kXj0i_tX/view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2"/>
          <p:cNvSpPr txBox="1">
            <a:spLocks noGrp="1"/>
          </p:cNvSpPr>
          <p:nvPr>
            <p:ph type="ctrTitle"/>
          </p:nvPr>
        </p:nvSpPr>
        <p:spPr>
          <a:xfrm rot="950">
            <a:off x="1664439" y="1270297"/>
            <a:ext cx="5558319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Having Fun with English Songs</a:t>
            </a:r>
            <a:endParaRPr dirty="0"/>
          </a:p>
        </p:txBody>
      </p:sp>
      <p:sp>
        <p:nvSpPr>
          <p:cNvPr id="701" name="Google Shape;701;p3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689"/>
            <a:ext cx="3958798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Selective Program aimed to teach English with songs </a:t>
            </a:r>
            <a:endParaRPr dirty="0"/>
          </a:p>
        </p:txBody>
      </p:sp>
      <p:sp>
        <p:nvSpPr>
          <p:cNvPr id="709" name="Google Shape;709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12" name="Google Shape;712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7" name="Google Shape;717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227527" y="439337"/>
            <a:ext cx="8680168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Classwork Example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 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56" y="1074437"/>
            <a:ext cx="4802315" cy="36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43"/>
          <p:cNvGrpSpPr/>
          <p:nvPr/>
        </p:nvGrpSpPr>
        <p:grpSpPr>
          <a:xfrm>
            <a:off x="3202418" y="2854613"/>
            <a:ext cx="2991997" cy="1666872"/>
            <a:chOff x="5040993" y="3114313"/>
            <a:chExt cx="2991997" cy="1666872"/>
          </a:xfrm>
        </p:grpSpPr>
        <p:sp>
          <p:nvSpPr>
            <p:cNvPr id="972" name="Google Shape;972;p43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3"/>
            <p:cNvSpPr/>
            <p:nvPr/>
          </p:nvSpPr>
          <p:spPr>
            <a:xfrm rot="-397594">
              <a:off x="5122444" y="3195481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3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43"/>
          <p:cNvGrpSpPr/>
          <p:nvPr/>
        </p:nvGrpSpPr>
        <p:grpSpPr>
          <a:xfrm rot="-151506">
            <a:off x="1858281" y="719368"/>
            <a:ext cx="5680512" cy="2517036"/>
            <a:chOff x="2933975" y="1161575"/>
            <a:chExt cx="4017128" cy="1782635"/>
          </a:xfrm>
        </p:grpSpPr>
        <p:sp>
          <p:nvSpPr>
            <p:cNvPr id="976" name="Google Shape;976;p43"/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43"/>
          <p:cNvGrpSpPr/>
          <p:nvPr/>
        </p:nvGrpSpPr>
        <p:grpSpPr>
          <a:xfrm>
            <a:off x="1858259" y="719160"/>
            <a:ext cx="5680620" cy="2517080"/>
            <a:chOff x="2933975" y="1161575"/>
            <a:chExt cx="4017128" cy="1782635"/>
          </a:xfrm>
        </p:grpSpPr>
        <p:sp>
          <p:nvSpPr>
            <p:cNvPr id="1081" name="Google Shape;1081;p43"/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3"/>
          <p:cNvSpPr txBox="1">
            <a:spLocks noGrp="1"/>
          </p:cNvSpPr>
          <p:nvPr>
            <p:ph type="ctrTitle"/>
          </p:nvPr>
        </p:nvSpPr>
        <p:spPr>
          <a:xfrm flipH="1">
            <a:off x="3337775" y="3367425"/>
            <a:ext cx="27213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1186" name="Google Shape;1186;p43"/>
          <p:cNvSpPr txBox="1">
            <a:spLocks noGrp="1"/>
          </p:cNvSpPr>
          <p:nvPr>
            <p:ph type="subTitle" idx="1"/>
          </p:nvPr>
        </p:nvSpPr>
        <p:spPr>
          <a:xfrm flipH="1">
            <a:off x="1500027" y="1215824"/>
            <a:ext cx="5788198" cy="1415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Your life is a song.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 Just sing it!</a:t>
            </a:r>
            <a:endParaRPr sz="4400" b="1" dirty="0"/>
          </a:p>
        </p:txBody>
      </p:sp>
      <p:sp>
        <p:nvSpPr>
          <p:cNvPr id="1187" name="Google Shape;1187;p43"/>
          <p:cNvSpPr/>
          <p:nvPr/>
        </p:nvSpPr>
        <p:spPr>
          <a:xfrm rot="73">
            <a:off x="2874287" y="2754764"/>
            <a:ext cx="3648732" cy="99827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43"/>
          <p:cNvGrpSpPr/>
          <p:nvPr/>
        </p:nvGrpSpPr>
        <p:grpSpPr>
          <a:xfrm flipH="1">
            <a:off x="4412210" y="610071"/>
            <a:ext cx="417876" cy="501481"/>
            <a:chOff x="2279900" y="1356008"/>
            <a:chExt cx="355973" cy="427192"/>
          </a:xfrm>
        </p:grpSpPr>
        <p:sp>
          <p:nvSpPr>
            <p:cNvPr id="1189" name="Google Shape;1189;p43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0" name="Google Shape;1190;p43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191" name="Google Shape;1191;p43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3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3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85200C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9" name="Google Shape;729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myself</a:t>
            </a:r>
            <a:endParaRPr dirty="0"/>
          </a:p>
        </p:txBody>
      </p:sp>
      <p:sp>
        <p:nvSpPr>
          <p:cNvPr id="732" name="Google Shape;732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405775" y="840109"/>
            <a:ext cx="4576549" cy="32736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Edward Ni, a beginner teacher in Feng Hsin Senior High.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offered two selective courses with my colleagues.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Instructed project-based global learning activities.</a:t>
            </a:r>
            <a:endParaRPr lang="en" dirty="0"/>
          </a:p>
        </p:txBody>
      </p:sp>
      <p:sp>
        <p:nvSpPr>
          <p:cNvPr id="733" name="Google Shape;733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44"/>
          <p:cNvGrpSpPr/>
          <p:nvPr/>
        </p:nvGrpSpPr>
        <p:grpSpPr>
          <a:xfrm>
            <a:off x="2720704" y="666751"/>
            <a:ext cx="5734470" cy="3565753"/>
            <a:chOff x="2720704" y="666751"/>
            <a:chExt cx="5734470" cy="3565753"/>
          </a:xfrm>
        </p:grpSpPr>
        <p:grpSp>
          <p:nvGrpSpPr>
            <p:cNvPr id="1199" name="Google Shape;1199;p44"/>
            <p:cNvGrpSpPr/>
            <p:nvPr/>
          </p:nvGrpSpPr>
          <p:grpSpPr>
            <a:xfrm rot="248040">
              <a:off x="2816832" y="1169527"/>
              <a:ext cx="5542214" cy="2866940"/>
              <a:chOff x="4219534" y="-908625"/>
              <a:chExt cx="4902266" cy="2535900"/>
            </a:xfrm>
          </p:grpSpPr>
          <p:sp>
            <p:nvSpPr>
              <p:cNvPr id="1200" name="Google Shape;1200;p44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1" name="Google Shape;1201;p44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202" name="Google Shape;1202;p44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44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4" name="Google Shape;1204;p44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205" name="Google Shape;1205;p44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44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44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44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44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44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44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4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3" name="Google Shape;1213;p44"/>
            <p:cNvSpPr/>
            <p:nvPr/>
          </p:nvSpPr>
          <p:spPr>
            <a:xfrm rot="2948074">
              <a:off x="6726373" y="826700"/>
              <a:ext cx="810490" cy="847618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4" name="Google Shape;1214;p44"/>
          <p:cNvSpPr txBox="1">
            <a:spLocks noGrp="1"/>
          </p:cNvSpPr>
          <p:nvPr>
            <p:ph type="ctrTitle"/>
          </p:nvPr>
        </p:nvSpPr>
        <p:spPr>
          <a:xfrm rot="248135" flipH="1">
            <a:off x="3749721" y="1355763"/>
            <a:ext cx="4093358" cy="1540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National Feng Hsin Senior High School</a:t>
            </a:r>
            <a:endParaRPr dirty="0"/>
          </a:p>
        </p:txBody>
      </p:sp>
      <p:sp>
        <p:nvSpPr>
          <p:cNvPr id="1215" name="Google Shape;1215;p44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30355" y="2549174"/>
            <a:ext cx="4132849" cy="1321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 school with pink beautiful campus.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Average English proficiency is intermediate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Innovational teaching is encouraged.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4" y="1398208"/>
            <a:ext cx="3310323" cy="2479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17" name="Google Shape;1217;p44"/>
          <p:cNvSpPr/>
          <p:nvPr/>
        </p:nvSpPr>
        <p:spPr>
          <a:xfrm rot="10190941">
            <a:off x="3368904" y="976274"/>
            <a:ext cx="397539" cy="470285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42863" dist="9525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174;p64"/>
          <p:cNvGrpSpPr/>
          <p:nvPr/>
        </p:nvGrpSpPr>
        <p:grpSpPr>
          <a:xfrm rot="1294219">
            <a:off x="7366973" y="3580408"/>
            <a:ext cx="1689042" cy="1620143"/>
            <a:chOff x="6751978" y="1071125"/>
            <a:chExt cx="1746014" cy="1812986"/>
          </a:xfrm>
        </p:grpSpPr>
        <p:sp>
          <p:nvSpPr>
            <p:cNvPr id="24" name="Google Shape;2175;p64"/>
            <p:cNvSpPr/>
            <p:nvPr/>
          </p:nvSpPr>
          <p:spPr>
            <a:xfrm>
              <a:off x="6775234" y="1461747"/>
              <a:ext cx="1722758" cy="1349888"/>
            </a:xfrm>
            <a:custGeom>
              <a:avLst/>
              <a:gdLst/>
              <a:ahLst/>
              <a:cxnLst/>
              <a:rect l="l" t="t" r="r" b="b"/>
              <a:pathLst>
                <a:path w="45010" h="32894" extrusionOk="0">
                  <a:moveTo>
                    <a:pt x="11615" y="1"/>
                  </a:moveTo>
                  <a:cubicBezTo>
                    <a:pt x="10960" y="1"/>
                    <a:pt x="10298" y="56"/>
                    <a:pt x="9634" y="171"/>
                  </a:cubicBezTo>
                  <a:cubicBezTo>
                    <a:pt x="4075" y="1119"/>
                    <a:pt x="1" y="5936"/>
                    <a:pt x="1" y="11574"/>
                  </a:cubicBezTo>
                  <a:cubicBezTo>
                    <a:pt x="1" y="17717"/>
                    <a:pt x="15256" y="31741"/>
                    <a:pt x="22110" y="32830"/>
                  </a:cubicBezTo>
                  <a:lnTo>
                    <a:pt x="22110" y="32893"/>
                  </a:lnTo>
                  <a:cubicBezTo>
                    <a:pt x="22237" y="32893"/>
                    <a:pt x="22363" y="32893"/>
                    <a:pt x="22505" y="32878"/>
                  </a:cubicBezTo>
                  <a:cubicBezTo>
                    <a:pt x="22534" y="32875"/>
                    <a:pt x="22561" y="32873"/>
                    <a:pt x="22589" y="32873"/>
                  </a:cubicBezTo>
                  <a:cubicBezTo>
                    <a:pt x="22698" y="32873"/>
                    <a:pt x="22799" y="32893"/>
                    <a:pt x="22900" y="32893"/>
                  </a:cubicBezTo>
                  <a:lnTo>
                    <a:pt x="22900" y="32830"/>
                  </a:lnTo>
                  <a:cubicBezTo>
                    <a:pt x="29770" y="31741"/>
                    <a:pt x="45010" y="17717"/>
                    <a:pt x="45010" y="11574"/>
                  </a:cubicBezTo>
                  <a:cubicBezTo>
                    <a:pt x="45010" y="5936"/>
                    <a:pt x="40935" y="1119"/>
                    <a:pt x="35376" y="171"/>
                  </a:cubicBezTo>
                  <a:cubicBezTo>
                    <a:pt x="34712" y="56"/>
                    <a:pt x="34050" y="1"/>
                    <a:pt x="33395" y="1"/>
                  </a:cubicBezTo>
                  <a:cubicBezTo>
                    <a:pt x="28570" y="1"/>
                    <a:pt x="24160" y="3034"/>
                    <a:pt x="22505" y="7720"/>
                  </a:cubicBezTo>
                  <a:cubicBezTo>
                    <a:pt x="20850" y="3034"/>
                    <a:pt x="16440" y="1"/>
                    <a:pt x="11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176;p64"/>
            <p:cNvSpPr/>
            <p:nvPr/>
          </p:nvSpPr>
          <p:spPr>
            <a:xfrm rot="270">
              <a:off x="7838934" y="2305170"/>
              <a:ext cx="553561" cy="57891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77;p64"/>
            <p:cNvSpPr/>
            <p:nvPr/>
          </p:nvSpPr>
          <p:spPr>
            <a:xfrm rot="2469048">
              <a:off x="6871205" y="1179183"/>
              <a:ext cx="540611" cy="565347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551170" y="4183409"/>
            <a:ext cx="14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hlinkClick r:id="rId4"/>
              </a:rPr>
              <a:t>Click for more information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Classwork 1 – Try to Sing</a:t>
            </a:r>
            <a:endParaRPr dirty="0"/>
          </a:p>
        </p:txBody>
      </p:sp>
      <p:sp>
        <p:nvSpPr>
          <p:cNvPr id="774" name="Google Shape;774;p36"/>
          <p:cNvSpPr txBox="1">
            <a:spLocks noGrp="1"/>
          </p:cNvSpPr>
          <p:nvPr>
            <p:ph type="body" idx="1"/>
          </p:nvPr>
        </p:nvSpPr>
        <p:spPr>
          <a:xfrm>
            <a:off x="1273996" y="1253447"/>
            <a:ext cx="7058346" cy="3023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For this classwork, students are expected to:</a:t>
            </a:r>
            <a:br>
              <a:rPr lang="en" dirty="0"/>
            </a:b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Fill in the blanks while listening to an English pop song.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Come up with their own answers for group discussion.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Rehearse and come up to the stage to sing in a group.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have assigned 6 to 7 songs for the classwork, most of them are specifically chosen from pop music appealing to younger generation.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-327275" y="483247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Classwork Example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5590639" y="491702"/>
            <a:ext cx="2870771" cy="453866"/>
          </a:xfrm>
        </p:spPr>
        <p:txBody>
          <a:bodyPr/>
          <a:lstStyle/>
          <a:p>
            <a:r>
              <a:rPr lang="en-US" altLang="zh-TW" b="1" u="sng" dirty="0">
                <a:hlinkClick r:id="rId3"/>
              </a:rPr>
              <a:t>Just the way you are</a:t>
            </a:r>
            <a:endParaRPr lang="zh-TW" altLang="en-US" b="1" u="sng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6" y="1027730"/>
            <a:ext cx="5179225" cy="36636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6" y="1219569"/>
            <a:ext cx="6982766" cy="2956840"/>
          </a:xfrm>
          <a:prstGeom prst="rect">
            <a:avLst/>
          </a:prstGeom>
        </p:spPr>
      </p:pic>
      <p:sp>
        <p:nvSpPr>
          <p:cNvPr id="8" name="文字版面配置區 1"/>
          <p:cNvSpPr txBox="1">
            <a:spLocks/>
          </p:cNvSpPr>
          <p:nvPr/>
        </p:nvSpPr>
        <p:spPr>
          <a:xfrm>
            <a:off x="5713929" y="4237558"/>
            <a:ext cx="2870771" cy="45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r>
              <a:rPr lang="en-US" altLang="zh-TW" b="1" u="sng" dirty="0">
                <a:hlinkClick r:id="rId6"/>
              </a:rPr>
              <a:t>To see the worksheet</a:t>
            </a:r>
            <a:endParaRPr lang="zh-TW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979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Classwork 2 – Lyrics Composition</a:t>
            </a:r>
            <a:endParaRPr dirty="0"/>
          </a:p>
        </p:txBody>
      </p:sp>
      <p:sp>
        <p:nvSpPr>
          <p:cNvPr id="774" name="Google Shape;774;p36"/>
          <p:cNvSpPr txBox="1">
            <a:spLocks noGrp="1"/>
          </p:cNvSpPr>
          <p:nvPr>
            <p:ph type="body" idx="1"/>
          </p:nvPr>
        </p:nvSpPr>
        <p:spPr>
          <a:xfrm>
            <a:off x="1273996" y="1253447"/>
            <a:ext cx="7058346" cy="3023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For this classwork, students are expected to:</a:t>
            </a:r>
            <a:br>
              <a:rPr lang="en" dirty="0"/>
            </a:b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Choose one catchy Mandarin song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Compose English lyrics for the chosen song.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Rehearse and come up to the stage to sing in a group.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Many students find it rather difficult to have correspondent English phrases to express the meaning of the lyrics in another language.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6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-327275" y="483247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Classwork Example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5590640" y="491702"/>
            <a:ext cx="2690332" cy="453866"/>
          </a:xfrm>
        </p:spPr>
        <p:txBody>
          <a:bodyPr/>
          <a:lstStyle/>
          <a:p>
            <a:r>
              <a:rPr lang="en-US" altLang="zh-TW" b="1" u="sng" dirty="0">
                <a:hlinkClick r:id="rId3"/>
              </a:rPr>
              <a:t>The Mandarin Song </a:t>
            </a:r>
            <a:r>
              <a:rPr lang="zh-TW" altLang="en-US" b="1" u="sng" dirty="0">
                <a:hlinkClick r:id="rId3"/>
              </a:rPr>
              <a:t>那些你很冒險的夢</a:t>
            </a:r>
            <a:endParaRPr lang="zh-TW" altLang="en-US" b="1" u="sng" dirty="0"/>
          </a:p>
        </p:txBody>
      </p:sp>
      <p:sp>
        <p:nvSpPr>
          <p:cNvPr id="8" name="文字版面配置區 1"/>
          <p:cNvSpPr txBox="1">
            <a:spLocks/>
          </p:cNvSpPr>
          <p:nvPr/>
        </p:nvSpPr>
        <p:spPr>
          <a:xfrm>
            <a:off x="5713929" y="4237558"/>
            <a:ext cx="2870771" cy="45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r>
              <a:rPr lang="en-US" altLang="zh-TW" b="1" u="sng" dirty="0">
                <a:hlinkClick r:id="rId4"/>
              </a:rPr>
              <a:t>To see the worksheet</a:t>
            </a:r>
            <a:endParaRPr lang="zh-TW" altLang="en-US" b="1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4" y="1144513"/>
            <a:ext cx="7356297" cy="28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227527" y="439337"/>
            <a:ext cx="8680168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Classwork Example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 Students’ Performance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83" y="1705648"/>
            <a:ext cx="4789615" cy="26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Classwork 3 – Music Video</a:t>
            </a:r>
            <a:endParaRPr dirty="0"/>
          </a:p>
        </p:txBody>
      </p:sp>
      <p:sp>
        <p:nvSpPr>
          <p:cNvPr id="774" name="Google Shape;774;p36"/>
          <p:cNvSpPr txBox="1">
            <a:spLocks noGrp="1"/>
          </p:cNvSpPr>
          <p:nvPr>
            <p:ph type="body" idx="1"/>
          </p:nvPr>
        </p:nvSpPr>
        <p:spPr>
          <a:xfrm>
            <a:off x="1273996" y="1253447"/>
            <a:ext cx="7058346" cy="3023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For this classwork, students are expected to:</a:t>
            </a:r>
            <a:br>
              <a:rPr lang="en" dirty="0"/>
            </a:b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Choose one English song and record the song by the whole group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Write a script for the song and put it into a play.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Produce and edit a music video for the song.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Many students find it interesting to write the plot, edit conversations between roles, and choose the scenes that best match the melody and messages conveyed by the songs.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911755"/>
      </p:ext>
    </p:extLst>
  </p:cSld>
  <p:clrMapOvr>
    <a:masterClrMapping/>
  </p:clrMapOvr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342</Words>
  <Application>Microsoft Office PowerPoint</Application>
  <PresentationFormat>画面に合わせる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Signika Negative Light</vt:lpstr>
      <vt:lpstr>Raleway Thin</vt:lpstr>
      <vt:lpstr>Archivo</vt:lpstr>
      <vt:lpstr>Arial</vt:lpstr>
      <vt:lpstr>Chelsea Market</vt:lpstr>
      <vt:lpstr>Nunito Light</vt:lpstr>
      <vt:lpstr>Paytone One</vt:lpstr>
      <vt:lpstr>Distance Learning by Slidesgo</vt:lpstr>
      <vt:lpstr>Having Fun with English Songs</vt:lpstr>
      <vt:lpstr>About myself</vt:lpstr>
      <vt:lpstr>National Feng Hsin Senior High School</vt:lpstr>
      <vt:lpstr>My Classwork 1 – Try to Sing</vt:lpstr>
      <vt:lpstr>My Classwork Example</vt:lpstr>
      <vt:lpstr>My Classwork 2 – Lyrics Composition</vt:lpstr>
      <vt:lpstr>My Classwork Example</vt:lpstr>
      <vt:lpstr>My Classwork Example   Students’ Performance</vt:lpstr>
      <vt:lpstr>My Classwork 3 – Music Video</vt:lpstr>
      <vt:lpstr>My Classwork Example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Having Fun with English Songs</dc:title>
  <dc:creator>user</dc:creator>
  <cp:lastModifiedBy>奈良 勝行</cp:lastModifiedBy>
  <cp:revision>10</cp:revision>
  <cp:lastPrinted>2020-12-22T00:57:19Z</cp:lastPrinted>
  <dcterms:modified xsi:type="dcterms:W3CDTF">2020-12-22T06:15:03Z</dcterms:modified>
</cp:coreProperties>
</file>